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EG" sz="3200" dirty="0" smtClean="0"/>
              <a:t>الفرقة الرابعة اساسى </a:t>
            </a:r>
            <a:br>
              <a:rPr lang="ar-EG" sz="3200" dirty="0" smtClean="0"/>
            </a:br>
            <a:r>
              <a:rPr lang="ar-EG" sz="3200" dirty="0" smtClean="0"/>
              <a:t>شعبة علوم</a:t>
            </a:r>
            <a:br>
              <a:rPr lang="ar-EG" sz="3200" dirty="0" smtClean="0"/>
            </a:br>
            <a:r>
              <a:rPr lang="ar-EG" sz="3200" dirty="0"/>
              <a:t>مادة سيكولوجية ذوى احتياجات خاصة</a:t>
            </a:r>
            <a:br>
              <a:rPr lang="ar-EG" sz="3200" dirty="0"/>
            </a:br>
            <a:r>
              <a:rPr lang="ar-EG" sz="3200" dirty="0" smtClean="0"/>
              <a:t>المحاضرة الرابعه من اسبوع الاجازة الحالية</a:t>
            </a:r>
            <a:endParaRPr lang="ar-E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عنوان المحاضرة «تابع التفوق العقلى «</a:t>
            </a:r>
          </a:p>
          <a:p>
            <a:r>
              <a:rPr lang="ar-EG" dirty="0" smtClean="0"/>
              <a:t>د/رحاب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1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898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SA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كما أن هناك صفات انفعالية لدى المتفوق عقلياً تتمثل في أنه </a:t>
            </a:r>
            <a:r>
              <a:rPr lang="ar-SA" b="1" dirty="0"/>
              <a:t>:</a:t>
            </a:r>
            <a:endParaRPr lang="en-US" dirty="0"/>
          </a:p>
          <a:p>
            <a:r>
              <a:rPr lang="ar-SA" dirty="0"/>
              <a:t>1-	سريع الرضا إذا غضب ولا يميل إلي التحامل والتعصب . </a:t>
            </a:r>
            <a:endParaRPr lang="en-US" dirty="0"/>
          </a:p>
          <a:p>
            <a:r>
              <a:rPr lang="ar-SA" dirty="0"/>
              <a:t>2-	عصبي لا يحب إطلاع الآخرين علي أفكاره وتظهر علية أحلام اليقظة . </a:t>
            </a:r>
            <a:endParaRPr lang="en-US" dirty="0"/>
          </a:p>
          <a:p>
            <a:r>
              <a:rPr lang="ar-SA" dirty="0"/>
              <a:t>3- 	يحرص علي أن تكون أعماله متقنة ويتضايق ويمل من الأنشطة العادية . </a:t>
            </a:r>
            <a:endParaRPr lang="en-US" dirty="0"/>
          </a:p>
          <a:p>
            <a:r>
              <a:rPr lang="ar-SA" dirty="0"/>
              <a:t>4-   يتسم بالكمون العاطفي ويصبح في مرحلة النضج أكثر توافقا مع أقرانه ولا يعاني من مشكلات عاطفية.</a:t>
            </a:r>
            <a:endParaRPr lang="ar-EG" dirty="0"/>
          </a:p>
          <a:p>
            <a:r>
              <a:rPr lang="ar-EG" dirty="0" smtClean="0"/>
              <a:t>..............................................................</a:t>
            </a:r>
            <a:r>
              <a:rPr lang="ar-EG" dirty="0"/>
              <a:t>انتهى</a:t>
            </a:r>
            <a:r>
              <a:rPr lang="ar-SA" dirty="0"/>
              <a:t>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2533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effectLst/>
              </a:rPr>
              <a:t>: خصائص المتفوقين عقليـاً: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/>
          </a:bodyPr>
          <a:lstStyle/>
          <a:p>
            <a:r>
              <a:rPr lang="ar-SA" dirty="0" smtClean="0"/>
              <a:t>تتما</a:t>
            </a:r>
            <a:r>
              <a:rPr lang="ar-EG" dirty="0" smtClean="0"/>
              <a:t>ي</a:t>
            </a:r>
            <a:r>
              <a:rPr lang="ar-SA" dirty="0" smtClean="0"/>
              <a:t>ز </a:t>
            </a:r>
            <a:r>
              <a:rPr lang="ar-SA" dirty="0"/>
              <a:t>خصائص المتفوقين عقليا في المجالات التالية:</a:t>
            </a:r>
            <a:endParaRPr lang="en-US" dirty="0"/>
          </a:p>
          <a:p>
            <a:r>
              <a:rPr lang="ar-SA" dirty="0"/>
              <a:t>	1-الخصائص الجسيمة والنمو الجسمي .   </a:t>
            </a:r>
            <a:endParaRPr lang="en-US" dirty="0"/>
          </a:p>
          <a:p>
            <a:r>
              <a:rPr lang="ar-SA" dirty="0"/>
              <a:t>	2-  الخصائص العقلية والنمو العقلي .   </a:t>
            </a:r>
            <a:endParaRPr lang="en-US" dirty="0"/>
          </a:p>
          <a:p>
            <a:r>
              <a:rPr lang="ar-SA" dirty="0"/>
              <a:t>	3-الخصائص السلوكية      </a:t>
            </a:r>
            <a:endParaRPr lang="ar-EG" dirty="0" smtClean="0"/>
          </a:p>
          <a:p>
            <a:r>
              <a:rPr lang="ar-SA" dirty="0" smtClean="0"/>
              <a:t>    </a:t>
            </a:r>
            <a:r>
              <a:rPr lang="ar-SA" dirty="0"/>
              <a:t>4-  الخصائص الاجتماعية والنمو الإجتماعي.</a:t>
            </a:r>
            <a:endParaRPr lang="en-US" dirty="0"/>
          </a:p>
          <a:p>
            <a:r>
              <a:rPr lang="ar-EG" dirty="0" smtClean="0"/>
              <a:t>    </a:t>
            </a:r>
            <a:r>
              <a:rPr lang="ar-SA" dirty="0" smtClean="0"/>
              <a:t>5-الخصائص </a:t>
            </a:r>
            <a:r>
              <a:rPr lang="ar-SA" dirty="0"/>
              <a:t>الانفعالية والنمو الإنفعالي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2473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effectLst/>
              </a:rPr>
              <a:t>1-الخصائص الجسمية والنمو الجسمي: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فقد يصل المتفوق إلي مستوي أفضل من المستوي الذي يصل إليه الطفل العادي الذي يماثلة في تكونيه</a:t>
            </a:r>
            <a:r>
              <a:rPr lang="ar-SA" dirty="0" smtClean="0"/>
              <a:t>،</a:t>
            </a:r>
            <a:endParaRPr lang="ar-EG" dirty="0" smtClean="0"/>
          </a:p>
          <a:p>
            <a:endParaRPr lang="ar-EG" dirty="0"/>
          </a:p>
          <a:p>
            <a:r>
              <a:rPr lang="ar-SA" dirty="0" smtClean="0"/>
              <a:t> </a:t>
            </a:r>
            <a:r>
              <a:rPr lang="ar-SA" dirty="0"/>
              <a:t>وقد يرجع ذلك إلي ما لهؤلاء الأطفال من قدرة فائقة علي إدراك  قيمة العادات الصحية السليمة، وأنسب طرق العناية لتنمية أجسامهم علي نحو سليم </a:t>
            </a:r>
            <a:r>
              <a:rPr lang="ar-SA" i="1" dirty="0"/>
              <a:t>.  </a:t>
            </a:r>
            <a:endParaRPr lang="ar-EG" i="1" dirty="0" smtClean="0"/>
          </a:p>
          <a:p>
            <a:endParaRPr lang="en-US" dirty="0"/>
          </a:p>
          <a:p>
            <a:r>
              <a:rPr lang="ar-SA" dirty="0"/>
              <a:t>ويتضح من ذلك أن الصحة الجسمية وسلامة البدن - وليس المرض  وضعف البنية – من خصائص </a:t>
            </a:r>
            <a:r>
              <a:rPr lang="ar-SA" dirty="0" smtClean="0"/>
              <a:t>المتفوقين</a:t>
            </a:r>
            <a:r>
              <a:rPr lang="ar-EG" dirty="0" smtClean="0"/>
              <a:t>.</a:t>
            </a:r>
          </a:p>
          <a:p>
            <a:r>
              <a:rPr lang="ar-SA" dirty="0" smtClean="0"/>
              <a:t>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758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b="1" dirty="0">
                <a:effectLst/>
              </a:rPr>
              <a:t>2</a:t>
            </a:r>
            <a:r>
              <a:rPr lang="ar-SA" b="1" dirty="0" smtClean="0">
                <a:effectLst/>
              </a:rPr>
              <a:t>-الخصائص </a:t>
            </a:r>
            <a:r>
              <a:rPr lang="ar-SA" b="1" dirty="0">
                <a:effectLst/>
              </a:rPr>
              <a:t>العقلية والنمو العقلي: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1- </a:t>
            </a:r>
            <a:r>
              <a:rPr lang="ar-SA" dirty="0"/>
              <a:t>المتفوق عقلياً سريع التعلم والحفظ والفهم وقوي الذاكرة ودائم التساؤل ومتفوق في التحصيل الدراسي. </a:t>
            </a:r>
            <a:endParaRPr lang="ar-EG" dirty="0" smtClean="0"/>
          </a:p>
          <a:p>
            <a:endParaRPr lang="en-US" dirty="0"/>
          </a:p>
          <a:p>
            <a:r>
              <a:rPr lang="ar-SA" dirty="0"/>
              <a:t>2- 	قادرة علي المثابرة التركيز والانتباه والتفكير الهادف لفترات طويلة . </a:t>
            </a:r>
            <a:endParaRPr lang="ar-EG" dirty="0" smtClean="0"/>
          </a:p>
          <a:p>
            <a:endParaRPr lang="en-US" dirty="0"/>
          </a:p>
          <a:p>
            <a:r>
              <a:rPr lang="ar-SA" dirty="0"/>
              <a:t>3- 	سريع الاستجابة وحاضر البديهة وواسع الأفق ويملك القدرة علي التحليل والاستدلال ويربط بين الخبرات السابقة واللاحقة . </a:t>
            </a:r>
            <a:endParaRPr lang="ar-EG" dirty="0" smtClean="0"/>
          </a:p>
          <a:p>
            <a:endParaRPr lang="en-US" dirty="0"/>
          </a:p>
          <a:p>
            <a:r>
              <a:rPr lang="ar-SA" dirty="0"/>
              <a:t>4- 	محب للإستطلاع والفضول العلمي الذي ينعكس في أسئلته المتعددة . </a:t>
            </a:r>
            <a:endParaRPr lang="ar-EG" dirty="0" smtClean="0"/>
          </a:p>
          <a:p>
            <a:endParaRPr lang="en-US" dirty="0"/>
          </a:p>
          <a:p>
            <a:r>
              <a:rPr lang="ar-SA" dirty="0"/>
              <a:t>5- نمو اللغه وفهم أسرع من العاديين فى إكتساب اللغه .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8464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effectLst/>
              </a:rPr>
              <a:t>3-الخصائص السلوكية :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311808"/>
          </a:xfrm>
        </p:spPr>
        <p:txBody>
          <a:bodyPr/>
          <a:lstStyle/>
          <a:p>
            <a:r>
              <a:rPr lang="ar-SA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أ- خصائص الدافعية: </a:t>
            </a:r>
            <a:endParaRPr lang="ar-EG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- 	يضيقون ذرعا بالأعمال أو المهام الروتينية .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- 	يفضلون العمل مستقلين ويحتاجون إلي أقل توجيه ممكن من مدرسيهم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- 	يميلون إلي تنظيم الناس والأشياء والأفكار والمواقف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- 	ايجابيون متحمسون لأفكارهم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386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88008"/>
          </a:xfrm>
        </p:spPr>
        <p:txBody>
          <a:bodyPr>
            <a:normAutofit fontScale="92500"/>
          </a:bodyPr>
          <a:lstStyle/>
          <a:p>
            <a:r>
              <a:rPr lang="ar-SA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ب- خصائص القيادة</a:t>
            </a: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ar-EG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يتحملون المسئولية جيدا ، قادرون علي القيام بوجباتهم </a:t>
            </a:r>
            <a:r>
              <a:rPr lang="ar-SA" dirty="0" smtClean="0"/>
              <a:t>بجديه </a:t>
            </a:r>
            <a:r>
              <a:rPr lang="ar-SA" dirty="0"/>
              <a:t>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محل تقدير زملائهم أو أقرانهم ، خجولون لا يجيبون إلا عندما يسألون .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واثقون من أنفسهم بين زملائهم يبدون في تعاملهم معهم كالكبار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يبدون متحمسين لعرض أعمالهم في الفصل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مهذبون في عرض أفكارهم أو أعمالهم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	يملكون تأثيرا أو سيطرة علي زملائهم أو أقرانهم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65960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839200" cy="6400800"/>
          </a:xfrm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ج</a:t>
            </a: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</a:t>
            </a:r>
            <a:r>
              <a:rPr lang="ar-SA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خصائص الإبتكارية: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ar-EG" dirty="0" smtClean="0"/>
              <a:t> لديهم</a:t>
            </a:r>
            <a:r>
              <a:rPr lang="ar-SA" dirty="0"/>
              <a:t>	حساسية غير عادية لمشاعر الآخرين وحل المشكلات والمثيرات البيئية .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- 	لديهم طلاقه وسرعة في الاستجابات اللفظية والحركية وإطلاق الأفكار .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/>
              <a:t>ولقد أشارت الدراسات في المجال الخلقي والقيمى للأشخاص المتفوقين أنهم أكثر إلتزاماً بالمنظومات القيميه في المجتمع الذي يعيشون فيه، وأكثر اهتماما بالجوانب الخلقية مقارنه بأقرانهم متوسطي الذكاء ،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وأنهم </a:t>
            </a:r>
            <a:r>
              <a:rPr lang="ar-SA" dirty="0"/>
              <a:t>أكثر قدرة علي التعامل مع المفاهيم المجردة التي تتعلق بعدم الإلتزام بالجوانب الخلقية والقيميه.</a:t>
            </a:r>
            <a:r>
              <a:rPr lang="ar-SA" b="1" dirty="0"/>
              <a:t>                                          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93626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 4- الخصائص الإجتماعية والنمو الإجتماعي: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>
            <a:normAutofit fontScale="85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ar-SA" dirty="0"/>
              <a:t>والمتفوقون عقلياً هم من يتمتع بسمات مقبولة اجتماعيا ويميل إلي مجاراة الناس </a:t>
            </a:r>
            <a:r>
              <a:rPr lang="ar-SA" dirty="0" smtClean="0"/>
              <a:t>ومجاملتهم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ويفضل الأشياء والسلوك المقبول اجتماعيا</a:t>
            </a:r>
            <a:r>
              <a:rPr lang="ar-SA" dirty="0" smtClean="0"/>
              <a:t>،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ومن يطمح للوظائف العالية ويعتبر بنفسه ويثق بها وعنده حيوية واعتماد كبير علي </a:t>
            </a:r>
            <a:r>
              <a:rPr lang="ar-SA" dirty="0" smtClean="0"/>
              <a:t>النفس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ويحب السيطرة والإستقلالية ،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كذلك </a:t>
            </a:r>
            <a:r>
              <a:rPr lang="ar-SA" dirty="0"/>
              <a:t>فهو يملك القدرة علي نقد ذاته والإحساس بعيوبة ويتقبل الاقتراحات والنقد من الآخرين دون أن تثبط عزيمته،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ويتحمل </a:t>
            </a:r>
            <a:r>
              <a:rPr lang="ar-SA" dirty="0"/>
              <a:t>المسئولية ويملك القدرة علي قيادة الآخرين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ولديه </a:t>
            </a:r>
            <a:r>
              <a:rPr lang="ar-SA" dirty="0"/>
              <a:t>رغبة قوية في التفوق العقلي عليهم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ويتمتع </a:t>
            </a:r>
            <a:r>
              <a:rPr lang="ar-SA" dirty="0"/>
              <a:t>بالحب بدرجة عالية من أقرانه.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4070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7494"/>
            <a:ext cx="8001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effectLst/>
              </a:rPr>
              <a:t>5-الخصائص الإنفعالية للمتفوقـين عقليـا  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يم</a:t>
            </a:r>
            <a:r>
              <a:rPr lang="ar-EG" dirty="0" smtClean="0"/>
              <a:t>ت</a:t>
            </a:r>
            <a:r>
              <a:rPr lang="ar-SA" dirty="0" smtClean="0"/>
              <a:t>لك </a:t>
            </a:r>
            <a:r>
              <a:rPr lang="ar-SA" dirty="0"/>
              <a:t>درجة عالية من الوعي بالذات والمثابرة والعواطف تجاه الآخرين</a:t>
            </a:r>
            <a:r>
              <a:rPr lang="ar-SA" dirty="0" smtClean="0"/>
              <a:t>،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ولدية حساسية عالية لتوقعات الآخرين ومشاعرهم، وذو توقعات عالية بالنسبة لذاته وبالنسبة للآخرين، وتوقعاته العالية من الآخرين قد تقوده إلي مستويات عالية من الإحباط،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كما </a:t>
            </a:r>
            <a:r>
              <a:rPr lang="ar-SA" dirty="0"/>
              <a:t>أنه يملك مشاعر وعواطف عميقة وقوية تجاه الآخرين .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 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ar-SA" dirty="0" smtClean="0"/>
              <a:t>يبدي </a:t>
            </a:r>
            <a:r>
              <a:rPr lang="ar-SA" dirty="0"/>
              <a:t>قدرا عاليا من الثقة بالنفس تشعره بأنه مختلف، كما أنه ناقد لذاته يبدي أحكاماً تقييميه لما يصدر عنه من سلوك، ويتحدث علي نحو مهذب ولبق، ولدية حسن عال. </a:t>
            </a:r>
            <a:endParaRPr lang="ar-EG" dirty="0" smtClean="0"/>
          </a:p>
          <a:p>
            <a:pPr marL="578358" indent="-514350">
              <a:buFont typeface="+mj-lt"/>
              <a:buAutoNum type="arabicPeriod"/>
            </a:pPr>
            <a:endParaRPr lang="en-US" dirty="0"/>
          </a:p>
          <a:p>
            <a:pPr marL="578358" lvl="0" indent="-514350">
              <a:buFont typeface="+mj-lt"/>
              <a:buAutoNum type="arabicPeriod"/>
            </a:pPr>
            <a:r>
              <a:rPr lang="ar-SA" dirty="0"/>
              <a:t>يبدي مستوي عالٍ من الحكم الأخلاقي، و يسلك سلوكا مثاليا ذا حساسية عالية تجاه العدل والحق، كما أنه ذو حساسية عالية لعدم الاتساق بين المثاليات والسلوك .  </a:t>
            </a:r>
            <a:endParaRPr lang="ar-EG" dirty="0" smtClean="0"/>
          </a:p>
          <a:p>
            <a:pPr lvl="0"/>
            <a:endParaRPr lang="ar-EG" dirty="0"/>
          </a:p>
          <a:p>
            <a:pPr lvl="0"/>
            <a:r>
              <a:rPr lang="ar-SA" dirty="0"/>
              <a:t>	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3822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357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الفرقة الرابعة اساسى  شعبة علوم مادة سيكولوجية ذوى احتياجات خاصة المحاضرة الرابعه من اسبوع الاجازة الحالية</vt:lpstr>
      <vt:lpstr>: خصائص المتفوقين عقليـاً:  </vt:lpstr>
      <vt:lpstr>1-الخصائص الجسمية والنمو الجسمي:</vt:lpstr>
      <vt:lpstr>2-الخصائص العقلية والنمو العقلي: </vt:lpstr>
      <vt:lpstr>3-الخصائص السلوكية : </vt:lpstr>
      <vt:lpstr>PowerPoint Presentation</vt:lpstr>
      <vt:lpstr>PowerPoint Presentation</vt:lpstr>
      <vt:lpstr> 4- الخصائص الإجتماعية والنمو الإجتماعي: </vt:lpstr>
      <vt:lpstr>5-الخصائص الإنفعالية للمتفوقـين عقليـا  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الرابعة اساسى  شعبة علوم مادة سيكولوجية ذوى احتياجات خاصة المحاضرة الرابعه من اسبوع الاجازة الحالية</dc:title>
  <dc:creator>etc</dc:creator>
  <cp:lastModifiedBy>etc</cp:lastModifiedBy>
  <cp:revision>2</cp:revision>
  <dcterms:created xsi:type="dcterms:W3CDTF">2006-08-16T00:00:00Z</dcterms:created>
  <dcterms:modified xsi:type="dcterms:W3CDTF">2020-03-28T22:32:49Z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